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493" r:id="rId4"/>
    <p:sldId id="276" r:id="rId5"/>
    <p:sldId id="420" r:id="rId6"/>
    <p:sldId id="470" r:id="rId7"/>
    <p:sldId id="490" r:id="rId8"/>
    <p:sldId id="491" r:id="rId9"/>
    <p:sldId id="492" r:id="rId10"/>
    <p:sldId id="472" r:id="rId11"/>
    <p:sldId id="471" r:id="rId12"/>
    <p:sldId id="483" r:id="rId13"/>
    <p:sldId id="473" r:id="rId14"/>
    <p:sldId id="474" r:id="rId15"/>
    <p:sldId id="484" r:id="rId16"/>
    <p:sldId id="475" r:id="rId17"/>
    <p:sldId id="476" r:id="rId18"/>
    <p:sldId id="485" r:id="rId19"/>
    <p:sldId id="477" r:id="rId20"/>
    <p:sldId id="478" r:id="rId21"/>
    <p:sldId id="486" r:id="rId22"/>
    <p:sldId id="479" r:id="rId23"/>
    <p:sldId id="480" r:id="rId24"/>
    <p:sldId id="488" r:id="rId25"/>
    <p:sldId id="481" r:id="rId26"/>
    <p:sldId id="489" r:id="rId27"/>
    <p:sldId id="482" r:id="rId28"/>
    <p:sldId id="427" r:id="rId29"/>
    <p:sldId id="412" r:id="rId30"/>
    <p:sldId id="413" r:id="rId31"/>
    <p:sldId id="494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97CC"/>
    <a:srgbClr val="FFF0D9"/>
    <a:srgbClr val="FFA72A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116" d="100"/>
          <a:sy n="116" d="100"/>
        </p:scale>
        <p:origin x="10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2016-12-08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1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udge.softuni.bg/Contests/Practice/Index/157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Practice/Index/157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57#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Practice/Index/157#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7#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udge.softuni.bg/Contests/Practice/Index/157#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dge.softuni.bg/Contests/Practice/Index/157#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858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Подготовка за изпит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28800"/>
            <a:ext cx="7910299" cy="1219200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Тренировка за практически изпит по програмиране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15489" y="3678259"/>
            <a:ext cx="9765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изпит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026" name="Picture 2" descr="http://m.netinfo.bg/media/images/14833/14833540/655-402-softueren-universitet-softun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800" y="3569301"/>
            <a:ext cx="4294387" cy="26356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6566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3200" dirty="0" smtClean="0"/>
              <a:t>Триъгълник е зададен с координатите на трите си върха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Върховете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x2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y2</a:t>
            </a:r>
            <a:r>
              <a:rPr lang="bg-BG" sz="3000" dirty="0" smtClean="0"/>
              <a:t>) и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x3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y3</a:t>
            </a:r>
            <a:r>
              <a:rPr lang="bg-BG" sz="3000" dirty="0" smtClean="0"/>
              <a:t>) лежат на обща хоризонтална права</a:t>
            </a:r>
          </a:p>
          <a:p>
            <a:pPr lvl="1">
              <a:lnSpc>
                <a:spcPct val="100000"/>
              </a:lnSpc>
            </a:pPr>
            <a:r>
              <a:rPr lang="ru-RU" sz="3000" dirty="0"/>
              <a:t>Върхът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y1</a:t>
            </a:r>
            <a:r>
              <a:rPr lang="ru-RU" sz="3000" dirty="0"/>
              <a:t>) е нагоре</a:t>
            </a:r>
            <a:r>
              <a:rPr lang="bg-BG" sz="3000" dirty="0"/>
              <a:t> или </a:t>
            </a:r>
            <a:r>
              <a:rPr lang="bg-BG" sz="3000" dirty="0" smtClean="0"/>
              <a:t>отдолу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Да се пресметне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лицето</a:t>
            </a:r>
            <a:r>
              <a:rPr lang="bg-BG" sz="3200" dirty="0" smtClean="0"/>
              <a:t> на триъгълника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Подсказка: можем да сметнем страната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000" dirty="0" smtClean="0"/>
              <a:t> и височината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bg-BG" sz="3000" dirty="0" smtClean="0"/>
              <a:t>, и лицето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800" dirty="0" smtClean="0"/>
              <a:t> =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2800" dirty="0" smtClean="0"/>
              <a:t> *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2800" dirty="0" smtClean="0"/>
              <a:t> 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Лице на триъгълник в равнината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532812" y="4219344"/>
            <a:ext cx="914399" cy="225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255033" y="4217894"/>
            <a:ext cx="792379" cy="22589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626502" y="519497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95953" y="5723965"/>
            <a:ext cx="739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94" y="1218901"/>
            <a:ext cx="3331718" cy="2667299"/>
          </a:xfrm>
          <a:prstGeom prst="roundRect">
            <a:avLst>
              <a:gd name="adj" fmla="val 110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686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Строителни работници трябва да пренесат общо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/>
              <a:t>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тухли</a:t>
            </a:r>
          </a:p>
          <a:p>
            <a:pPr lvl="1"/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Работниците</a:t>
            </a:r>
            <a:r>
              <a:rPr lang="bg-BG" sz="3000" dirty="0" smtClean="0"/>
              <a:t> са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 smtClean="0"/>
              <a:t> </a:t>
            </a:r>
            <a:r>
              <a:rPr lang="bg-BG" sz="3000" dirty="0" smtClean="0"/>
              <a:t>на брой и работят едновременно</a:t>
            </a:r>
            <a:endParaRPr lang="en-US" sz="3000" dirty="0" smtClean="0"/>
          </a:p>
          <a:p>
            <a:pPr lvl="1"/>
            <a:r>
              <a:rPr lang="bg-BG" sz="3000" dirty="0" smtClean="0"/>
              <a:t>Тухлите се пренасят в колички, всяка с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вместимост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bg-BG" sz="3000" dirty="0" smtClean="0"/>
              <a:t> тухли</a:t>
            </a:r>
          </a:p>
          <a:p>
            <a:r>
              <a:rPr lang="bg-BG" sz="3200" dirty="0"/>
              <a:t>Да се </a:t>
            </a:r>
            <a:r>
              <a:rPr lang="bg-BG" sz="3200" dirty="0" smtClean="0"/>
              <a:t>пресметне </a:t>
            </a:r>
            <a:r>
              <a:rPr lang="bg-BG" sz="3200" dirty="0"/>
              <a:t>колко </a:t>
            </a:r>
            <a:r>
              <a:rPr lang="bg-BG" sz="3200" dirty="0" smtClean="0"/>
              <a:t>най-малко курса </a:t>
            </a:r>
            <a:r>
              <a:rPr lang="bg-BG" sz="3200" dirty="0"/>
              <a:t>трябва </a:t>
            </a:r>
            <a:r>
              <a:rPr lang="bg-BG" sz="3200" dirty="0" smtClean="0"/>
              <a:t>да направят работниците за да пренесат тухлите</a:t>
            </a:r>
            <a:endParaRPr lang="en-US" sz="3200" dirty="0" smtClean="0"/>
          </a:p>
          <a:p>
            <a:r>
              <a:rPr lang="bg-BG" sz="3200" dirty="0" smtClean="0"/>
              <a:t>Примери: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/>
              <a:t>120 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/>
              <a:t>2 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/>
              <a:t>30 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</a:t>
            </a:r>
            <a:r>
              <a:rPr lang="bg-BG" sz="3000" dirty="0">
                <a:sym typeface="Wingdings" panose="05000000000000000000" pitchFamily="2" charset="2"/>
              </a:rPr>
              <a:t>курса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 smtClean="0"/>
              <a:t>310 </a:t>
            </a:r>
            <a:r>
              <a:rPr lang="bg-BG" sz="3000" dirty="0"/>
              <a:t>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 smtClean="0"/>
              <a:t>3 </a:t>
            </a:r>
            <a:r>
              <a:rPr lang="bg-BG" sz="3000" dirty="0"/>
              <a:t>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 smtClean="0"/>
              <a:t>10 </a:t>
            </a:r>
            <a:r>
              <a:rPr lang="bg-BG" sz="3000" dirty="0"/>
              <a:t>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sz="3000" dirty="0" smtClean="0"/>
              <a:t> </a:t>
            </a:r>
            <a:r>
              <a:rPr lang="bg-BG" sz="3000" dirty="0" smtClean="0">
                <a:sym typeface="Wingdings" panose="05000000000000000000" pitchFamily="2" charset="2"/>
              </a:rPr>
              <a:t>курса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Пренасяне на тухли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953" y="61722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7216">
            <a:off x="9700244" y="3816459"/>
            <a:ext cx="1977935" cy="13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</a:t>
            </a:r>
            <a:r>
              <a:rPr lang="bg-BG" dirty="0"/>
              <a:t>и</a:t>
            </a:r>
            <a:r>
              <a:rPr lang="bg-BG" dirty="0" smtClean="0"/>
              <a:t> </a:t>
            </a:r>
            <a:r>
              <a:rPr lang="bg-BG" dirty="0"/>
              <a:t>с единична </a:t>
            </a:r>
            <a:r>
              <a:rPr lang="bg-BG" dirty="0" smtClean="0"/>
              <a:t>проверка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Условна конструкция + премятания</a:t>
            </a:r>
            <a:endParaRPr lang="en-US" dirty="0"/>
          </a:p>
        </p:txBody>
      </p:sp>
      <p:pic>
        <p:nvPicPr>
          <p:cNvPr id="4098" name="Picture 2" descr="http://enterforstuff.com/MScIT/CSS3_bokeh/images/tc/Terms-and-Condition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4" y="990600"/>
            <a:ext cx="3657598" cy="365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2.iconfinder.com/data/icons/strategy-3/100/strategy-tactic-04-51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523999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d30y9cdsu7xlg0.cloudfront.net/png/22911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3" y="1676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Хоризонтална отсечка </a:t>
            </a:r>
            <a:r>
              <a:rPr lang="bg-BG" dirty="0" smtClean="0"/>
              <a:t>е зададена с двата си края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Точка</a:t>
            </a:r>
            <a:r>
              <a:rPr lang="bg-BG" dirty="0" smtClean="0"/>
              <a:t> е зададена с позицията си</a:t>
            </a:r>
          </a:p>
          <a:p>
            <a:r>
              <a:rPr lang="bg-BG" dirty="0" smtClean="0"/>
              <a:t>Да се провери дали точката лежи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върху </a:t>
            </a:r>
            <a:r>
              <a:rPr lang="bg-BG" dirty="0" smtClean="0"/>
              <a:t>отсечката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</a:p>
          <a:p>
            <a:r>
              <a:rPr lang="bg-BG" dirty="0" smtClean="0"/>
              <a:t>Да се изчисли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разстоянието</a:t>
            </a:r>
            <a:r>
              <a:rPr lang="bg-BG" dirty="0" smtClean="0"/>
              <a:t> до най-близкия край на отсечката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върху отсечка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55105" y="1243284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07314" y="1241612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498105" y="176664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05" y="2851337"/>
            <a:ext cx="3505200" cy="709802"/>
          </a:xfrm>
          <a:prstGeom prst="roundRect">
            <a:avLst>
              <a:gd name="adj" fmla="val 4467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55105" y="4067166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07314" y="4065494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501952" y="459053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18" y="5661029"/>
            <a:ext cx="3506788" cy="750824"/>
          </a:xfrm>
          <a:prstGeom prst="roundRect">
            <a:avLst>
              <a:gd name="adj" fmla="val 4467"/>
            </a:avLst>
          </a:prstGeom>
        </p:spPr>
      </p:pic>
      <p:sp>
        <p:nvSpPr>
          <p:cNvPr id="19" name="Rectangle 18"/>
          <p:cNvSpPr/>
          <p:nvPr/>
        </p:nvSpPr>
        <p:spPr>
          <a:xfrm>
            <a:off x="509400" y="5668415"/>
            <a:ext cx="11070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judge.softuni.bg/Contests/Practice/Index/157#2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проверява дали дадена точка</a:t>
            </a:r>
            <a:br>
              <a:rPr lang="bg-BG" sz="3200" dirty="0" smtClean="0"/>
            </a:br>
            <a:r>
              <a:rPr lang="bg-BG" sz="3200" dirty="0" smtClean="0"/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200" dirty="0" smtClean="0"/>
              <a:t>)</a:t>
            </a:r>
            <a:r>
              <a:rPr lang="bg-BG" sz="3200" dirty="0" smtClean="0"/>
              <a:t> 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вътре</a:t>
            </a:r>
            <a:r>
              <a:rPr lang="bg-BG" sz="3200" dirty="0" smtClean="0"/>
              <a:t> или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  <a:r>
              <a:rPr lang="bg-BG" sz="3200" dirty="0" smtClean="0"/>
              <a:t> следната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фигура</a:t>
            </a:r>
            <a:r>
              <a:rPr lang="bg-BG" sz="3200" dirty="0"/>
              <a:t> 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във фигура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643" y="2916358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58430" y="2914686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649328" y="323056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3874" y="2914686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21661" y="2913014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12559" y="322889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0643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58430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649328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43874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321661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12559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judge.softuni.bg/Contests/Practice/Index/157#3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2615858"/>
            <a:ext cx="4524062" cy="3022942"/>
          </a:xfrm>
          <a:prstGeom prst="roundRect">
            <a:avLst>
              <a:gd name="adj" fmla="val 1988"/>
            </a:avLst>
          </a:prstGeom>
        </p:spPr>
      </p:pic>
    </p:spTree>
    <p:extLst>
      <p:ext uri="{BB962C8B-B14F-4D97-AF65-F5344CB8AC3E}">
        <p14:creationId xmlns:p14="http://schemas.microsoft.com/office/powerpoint/2010/main" val="15288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12659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по-сложни </a:t>
            </a:r>
            <a:r>
              <a:rPr lang="bg-BG" dirty="0" smtClean="0"/>
              <a:t>проверки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Няколко / вложени проверки</a:t>
            </a:r>
            <a:endParaRPr lang="en-US" dirty="0"/>
          </a:p>
        </p:txBody>
      </p:sp>
      <p:pic>
        <p:nvPicPr>
          <p:cNvPr id="5124" name="Picture 4" descr="https://www.uwcne.org/sites/uwnlive.dlcdev.com/files/users/9/Dollarphotoclub-log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40" y="1219201"/>
            <a:ext cx="3711319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ratiolegal.biz/wp-content/uploads/2013/12/ist2_12047513-flow-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9" y="1219200"/>
            <a:ext cx="3305175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Дадени са две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bg-BG" sz="3200" dirty="0"/>
              <a:t> (ден)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/>
              <a:t> </a:t>
            </a:r>
            <a:r>
              <a:rPr lang="bg-BG" sz="3200" dirty="0"/>
              <a:t>(месец), които формират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</a:rPr>
              <a:t>дата</a:t>
            </a:r>
            <a:endParaRPr lang="bg-BG" sz="3200" dirty="0"/>
          </a:p>
          <a:p>
            <a:pPr lvl="1"/>
            <a:r>
              <a:rPr lang="bg-BG" sz="3000" dirty="0" smtClean="0"/>
              <a:t>Да </a:t>
            </a:r>
            <a:r>
              <a:rPr lang="bg-BG" sz="3000" dirty="0"/>
              <a:t>се напише програма, която отпечатва </a:t>
            </a:r>
            <a:r>
              <a:rPr lang="bg-BG" sz="3000" dirty="0" smtClean="0"/>
              <a:t>датата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след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дни</a:t>
            </a:r>
          </a:p>
          <a:p>
            <a:pPr lvl="1"/>
            <a:r>
              <a:rPr lang="bg-BG" sz="3000" dirty="0" smtClean="0"/>
              <a:t>Месеци </a:t>
            </a:r>
            <a:r>
              <a:rPr lang="bg-BG" sz="3000" dirty="0"/>
              <a:t>април, юни, септември и ноември имат по 30 </a:t>
            </a:r>
            <a:r>
              <a:rPr lang="bg-BG" sz="3000" dirty="0" smtClean="0"/>
              <a:t>дни</a:t>
            </a:r>
            <a:r>
              <a:rPr lang="en-US" sz="3000" dirty="0" smtClean="0"/>
              <a:t>;</a:t>
            </a:r>
            <a:br>
              <a:rPr lang="en-US" sz="3000" dirty="0" smtClean="0"/>
            </a:br>
            <a:r>
              <a:rPr lang="bg-BG" sz="3000" dirty="0" smtClean="0"/>
              <a:t>февруари </a:t>
            </a:r>
            <a:r>
              <a:rPr lang="bg-BG" sz="3000" dirty="0"/>
              <a:t>има 28 </a:t>
            </a:r>
            <a:r>
              <a:rPr lang="bg-BG" sz="3000" dirty="0" smtClean="0"/>
              <a:t>дни; </a:t>
            </a:r>
            <a:r>
              <a:rPr lang="en-US" sz="3000" dirty="0" smtClean="0"/>
              <a:t>o</a:t>
            </a:r>
            <a:r>
              <a:rPr lang="bg-BG" sz="3000" dirty="0" smtClean="0"/>
              <a:t>станалите </a:t>
            </a:r>
            <a:r>
              <a:rPr lang="bg-BG" sz="3000" dirty="0"/>
              <a:t>месеци имат по 31 </a:t>
            </a:r>
            <a:r>
              <a:rPr lang="bg-BG" sz="3000" dirty="0" smtClean="0"/>
              <a:t>дни</a:t>
            </a:r>
          </a:p>
          <a:p>
            <a:pPr lvl="1"/>
            <a:r>
              <a:rPr lang="bg-BG" sz="3000" dirty="0" smtClean="0"/>
              <a:t>Месеците </a:t>
            </a:r>
            <a:r>
              <a:rPr lang="bg-BG" sz="3000" dirty="0"/>
              <a:t>да се </a:t>
            </a:r>
            <a:r>
              <a:rPr lang="bg-BG" sz="3000" dirty="0" smtClean="0"/>
              <a:t>печатат </a:t>
            </a:r>
            <a:r>
              <a:rPr lang="bg-BG" sz="3000" dirty="0"/>
              <a:t>с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водеща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нула</a:t>
            </a:r>
            <a:r>
              <a:rPr lang="bg-BG" sz="3000" dirty="0" smtClean="0"/>
              <a:t> (</a:t>
            </a:r>
            <a:r>
              <a:rPr lang="bg-BG" sz="3000" dirty="0"/>
              <a:t>например 01, 08, 12</a:t>
            </a:r>
            <a:r>
              <a:rPr lang="bg-BG" sz="3000" dirty="0" smtClean="0"/>
              <a:t>)</a:t>
            </a:r>
            <a:endParaRPr lang="en-US" sz="30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Дата след 5 дни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4474185"/>
            <a:ext cx="68580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1" y="4472513"/>
            <a:ext cx="1000803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903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642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42012" y="4472513"/>
            <a:ext cx="10790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332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2321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58802" y="4472513"/>
            <a:ext cx="12314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4970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judge.softuni.bg/Contests/Practice/Index/157#4</a:t>
            </a:r>
            <a:endParaRPr lang="en-US" dirty="0"/>
          </a:p>
        </p:txBody>
      </p:sp>
      <p:pic>
        <p:nvPicPr>
          <p:cNvPr id="2050" name="Picture 2" descr="http://files.softicons.com/download/system-icons/crystal-project-icons-by-everaldo-coelho/png/256x256/apps/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37" y="2245472"/>
            <a:ext cx="1232834" cy="12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Дадени са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числа</a:t>
            </a:r>
            <a:r>
              <a:rPr lang="en-US" dirty="0" smtClean="0"/>
              <a:t>.</a:t>
            </a:r>
            <a:r>
              <a:rPr lang="bg-BG" dirty="0" smtClean="0"/>
              <a:t> Д</a:t>
            </a:r>
            <a:r>
              <a:rPr lang="ru-RU" dirty="0" smtClean="0"/>
              <a:t>а </a:t>
            </a:r>
            <a:r>
              <a:rPr lang="ru-RU" dirty="0"/>
              <a:t>се </a:t>
            </a:r>
            <a:r>
              <a:rPr lang="ru-RU" dirty="0" smtClean="0"/>
              <a:t>провери дали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сумата на две</a:t>
            </a:r>
            <a:r>
              <a:rPr lang="ru-RU" dirty="0"/>
              <a:t> от числата </a:t>
            </a:r>
            <a:r>
              <a:rPr lang="en-US" dirty="0" smtClean="0"/>
              <a:t>==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третото</a:t>
            </a:r>
            <a:r>
              <a:rPr lang="en-US" dirty="0" smtClean="0"/>
              <a:t>.</a:t>
            </a:r>
            <a:r>
              <a:rPr lang="bg-BG" dirty="0" smtClean="0"/>
              <a:t> Да се изведе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+ B = C </a:t>
            </a:r>
            <a:r>
              <a:rPr lang="bg-BG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 smtClean="0"/>
              <a:t>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или</a:t>
            </a:r>
            <a:r>
              <a:rPr lang="en-US" dirty="0" smtClean="0"/>
              <a:t>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</a:t>
            </a:r>
            <a:r>
              <a:rPr lang="en-US" dirty="0" smtClean="0"/>
              <a:t> </a:t>
            </a:r>
            <a:r>
              <a:rPr lang="bg-BG" dirty="0" smtClean="0"/>
              <a:t>от 3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6148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3</a:t>
            </a:r>
          </a:p>
          <a:p>
            <a:r>
              <a:rPr lang="bg-BG" sz="2800" dirty="0"/>
              <a:t>5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60613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75101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5212" y="26148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2</a:t>
            </a:r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246811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637211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761410" y="26148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1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0181463" y="26132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957186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509400" y="6087053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judge.softuni.bg/Contests/Practice/Index/157#5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89012" y="44436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5</a:t>
            </a:r>
            <a:endParaRPr lang="en-US" sz="2800" dirty="0"/>
          </a:p>
          <a:p>
            <a:r>
              <a:rPr lang="en-US" sz="2800" dirty="0" smtClean="0"/>
              <a:t>3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60613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75101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75212" y="44436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46811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637211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761410" y="44436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3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181463" y="44420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957186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975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единичен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Единичен </a:t>
            </a:r>
            <a:r>
              <a:rPr lang="en-US" dirty="0" smtClean="0"/>
              <a:t>for-</a:t>
            </a:r>
            <a:r>
              <a:rPr lang="bg-BG" dirty="0" smtClean="0"/>
              <a:t>цикъл с проста логика</a:t>
            </a:r>
            <a:endParaRPr lang="en-US" dirty="0"/>
          </a:p>
        </p:txBody>
      </p:sp>
      <p:pic>
        <p:nvPicPr>
          <p:cNvPr id="4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9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447217">
              <a:off x="5039320" y="2368928"/>
              <a:ext cx="212859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1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bg-BG" dirty="0" smtClean="0"/>
              <a:t>Дадени са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. </a:t>
            </a:r>
            <a:r>
              <a:rPr lang="bg-BG" dirty="0" smtClean="0"/>
              <a:t>Да се пресметнат сумите: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 през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17659" y="3126315"/>
            <a:ext cx="533401" cy="28890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5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latin typeface="Consolas" panose="020B0609020204030204" pitchFamily="49" charset="0"/>
              </a:rPr>
              <a:t>2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algn="ctr"/>
            <a:r>
              <a:rPr lang="en-US" sz="2800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01001" y="3124200"/>
            <a:ext cx="2057399" cy="28911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13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2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960877" y="4410854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09827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4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-2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55921" y="3729318"/>
            <a:ext cx="2057399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120933" y="471991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84212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27410" y="3729318"/>
            <a:ext cx="1865517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3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0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394858" y="472013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509400" y="6194629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judge.softuni.bg/Contests/Practice/Index/157#6</a:t>
            </a:r>
            <a:endParaRPr lang="en-US" dirty="0"/>
          </a:p>
        </p:txBody>
      </p:sp>
      <p:pic>
        <p:nvPicPr>
          <p:cNvPr id="1026" name="Picture 2" descr="http://a556.phobos.apple.com/us/r30/Purple4/v4/a4/44/23/a444233e-0bf0-798c-3b4d-94337ec5dbbc/AppIcon.512x512-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45" y="1783065"/>
            <a:ext cx="1704132" cy="170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sevenfigurestartup.com/wp-content/uploads/2015/05/li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62" y="1914667"/>
            <a:ext cx="706594" cy="86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lker.com/cliparts/3/4/3/9/1194998819935519196math_sum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23" y="1950270"/>
            <a:ext cx="781820" cy="7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smtClean="0"/>
              <a:t>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Дадена е редица от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/>
              <a:t>числа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bg-BG" dirty="0"/>
          </a:p>
          <a:p>
            <a:pPr lvl="1"/>
            <a:r>
              <a:rPr lang="bg-BG" dirty="0" smtClean="0"/>
              <a:t>Да </a:t>
            </a:r>
            <a:r>
              <a:rPr lang="bg-BG" dirty="0"/>
              <a:t>се </a:t>
            </a:r>
            <a:r>
              <a:rPr lang="bg-BG" dirty="0" smtClean="0"/>
              <a:t>пресметне дължината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най-дългата нарастваща поредица </a:t>
            </a:r>
            <a:r>
              <a:rPr lang="bg-BG" dirty="0" smtClean="0"/>
              <a:t>от елементи измежду тези числа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Нарастващи елементи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08" y="3354472"/>
            <a:ext cx="609601" cy="1903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3</a:t>
            </a:r>
          </a:p>
          <a:p>
            <a:pPr algn="ctr"/>
            <a:r>
              <a:rPr lang="bg-BG" sz="2800" dirty="0">
                <a:latin typeface="Consolas" panose="020B0609020204030204" pitchFamily="49" charset="0"/>
              </a:rPr>
              <a:t>5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bg-BG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36809" y="3352800"/>
            <a:ext cx="533401" cy="1905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54103" y="41529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17175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noProof="1">
                <a:latin typeface="Consolas" panose="020B0609020204030204" pitchFamily="49" charset="0"/>
              </a:rPr>
              <a:t>7</a:t>
            </a:r>
          </a:p>
          <a:p>
            <a:pPr algn="ctr"/>
            <a:r>
              <a:rPr lang="en-US" sz="2800" noProof="1" smtClean="0">
                <a:latin typeface="Consolas" panose="020B0609020204030204" pitchFamily="49" charset="0"/>
              </a:rPr>
              <a:t>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088776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08395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399208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noProof="1" smtClean="0"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770809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176981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066210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37811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857430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ru-RU" dirty="0" smtClean="0"/>
              <a:t>Чертане </a:t>
            </a:r>
            <a:r>
              <a:rPr lang="ru-RU" dirty="0"/>
              <a:t>на </a:t>
            </a:r>
            <a:r>
              <a:rPr lang="ru-RU" dirty="0" smtClean="0"/>
              <a:t>фигурки </a:t>
            </a:r>
            <a:r>
              <a:rPr lang="ru-RU" dirty="0"/>
              <a:t>на </a:t>
            </a:r>
            <a:r>
              <a:rPr lang="ru-RU" dirty="0" smtClean="0"/>
              <a:t>конзолата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Рисуване </a:t>
            </a:r>
            <a:r>
              <a:rPr lang="bg-BG" smtClean="0"/>
              <a:t>на фигури </a:t>
            </a:r>
            <a:r>
              <a:rPr lang="bg-BG" dirty="0" smtClean="0"/>
              <a:t>с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79612" y="587881"/>
            <a:ext cx="4328441" cy="3831719"/>
            <a:chOff x="7340506" y="2376831"/>
            <a:chExt cx="4328441" cy="38317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506" y="3160286"/>
              <a:ext cx="4115157" cy="3048264"/>
            </a:xfrm>
            <a:prstGeom prst="rect">
              <a:avLst/>
            </a:prstGeom>
          </p:spPr>
        </p:pic>
        <p:pic>
          <p:nvPicPr>
            <p:cNvPr id="8" name="Picture 2" descr="https://cdn4.iconfinder.com/data/icons/STROKE/text/png/400/color_fil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3243">
              <a:off x="9679388" y="2376831"/>
              <a:ext cx="1989559" cy="1989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95" y="1552276"/>
            <a:ext cx="3023317" cy="2692822"/>
          </a:xfrm>
          <a:prstGeom prst="roundRect">
            <a:avLst>
              <a:gd name="adj" fmla="val 4420"/>
            </a:avLst>
          </a:prstGeom>
          <a:ln>
            <a:solidFill>
              <a:schemeClr val="tx1">
                <a:lumMod val="50000"/>
              </a:schemeClr>
            </a:solidFill>
          </a:ln>
          <a:scene3d>
            <a:camera prst="perspectiveHeroicExtremeLeftFacing" fov="3600000">
              <a:rot lat="53248" lon="784136" rev="15979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7038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диамант</a:t>
            </a:r>
            <a:r>
              <a:rPr lang="bg-BG" dirty="0" smtClean="0"/>
              <a:t> с размер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Перфектен диамант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59684"/>
            <a:ext cx="1332847" cy="2131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1379" y="1972212"/>
            <a:ext cx="131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59683"/>
            <a:ext cx="1772117" cy="289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7212" y="1972212"/>
            <a:ext cx="177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059071"/>
            <a:ext cx="2190223" cy="37321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4884" y="1371600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59684"/>
            <a:ext cx="923787" cy="12802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012" y="1972212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judge.softuni.bg/Contests/Practice/Index/157#8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4419600"/>
            <a:ext cx="1433768" cy="14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правоъгълник със звездички в центъра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Правоъгълник със звездички в центъра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68672"/>
            <a:ext cx="1494212" cy="21678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**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3" y="1981200"/>
            <a:ext cx="1494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68671"/>
            <a:ext cx="1981200" cy="21678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**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7212" y="1981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677660"/>
            <a:ext cx="2378482" cy="3010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**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884" y="1990188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68672"/>
            <a:ext cx="1081465" cy="134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%**%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5797" y="1981200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bg-BG" dirty="0" smtClean="0"/>
              <a:t>По-сложни цикли,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84612" y="9906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271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837612" y="1447751"/>
            <a:ext cx="2359356" cy="2816596"/>
            <a:chOff x="8837612" y="1693951"/>
            <a:chExt cx="2359356" cy="28165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1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43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 дадена двойка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dirty="0" smtClean="0"/>
              <a:t> 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 smtClean="0"/>
              <a:t> </a:t>
            </a:r>
            <a:r>
              <a:rPr lang="bg-BG" dirty="0" smtClean="0"/>
              <a:t>да се генерират всички четворки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, </a:t>
            </a:r>
            <a:r>
              <a:rPr lang="bg-BG" dirty="0" smtClean="0"/>
              <a:t>за които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Четворки нарастващи числа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400" y="6154087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9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93651" y="3271184"/>
            <a:ext cx="1477590" cy="19104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3 4 5 6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3 5 6 7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4 5 6 7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68708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6012" y="3777789"/>
            <a:ext cx="674959" cy="897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15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53056" y="2509182"/>
            <a:ext cx="2228300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15 16 17 18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15 17 19 </a:t>
            </a: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28779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181357" y="2509182"/>
            <a:ext cx="2234484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8594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5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036571" y="3772497"/>
            <a:ext cx="606143" cy="9024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0503171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329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/>
              <a:t>По дадени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 smtClean="0"/>
              <a:t> </a:t>
            </a:r>
            <a:r>
              <a:rPr lang="bg-BG" sz="3200" dirty="0" smtClean="0"/>
              <a:t>да се генерират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всички правоъгълници</a:t>
            </a:r>
            <a:r>
              <a:rPr lang="en-US" sz="3200" dirty="0" smtClean="0"/>
              <a:t> </a:t>
            </a:r>
            <a:r>
              <a:rPr lang="bg-BG" sz="3200" dirty="0" smtClean="0"/>
              <a:t>с цели координати в интервала </a:t>
            </a:r>
            <a:r>
              <a:rPr lang="en-US" sz="3200" dirty="0" smtClean="0"/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200" dirty="0" smtClean="0"/>
              <a:t>…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] </a:t>
            </a:r>
            <a:r>
              <a:rPr lang="bg-BG" sz="3200" dirty="0" smtClean="0"/>
              <a:t>с площ поне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Да се отпечатат във формат: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Ограничения: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 smtClean="0"/>
              <a:t>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en-US" sz="3000" dirty="0" smtClean="0"/>
              <a:t>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</a:t>
            </a:r>
            <a:r>
              <a:rPr lang="en-US" sz="3000" dirty="0" smtClean="0"/>
              <a:t> </a:t>
            </a:r>
            <a:r>
              <a:rPr lang="en-US" sz="3000" dirty="0"/>
              <a:t>≤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правоъгълници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714" y="3789195"/>
            <a:ext cx="533401" cy="20555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</a:t>
            </a:r>
          </a:p>
          <a:p>
            <a:pPr algn="ctr">
              <a:spcAft>
                <a:spcPts val="400"/>
              </a:spcAft>
            </a:pPr>
            <a:r>
              <a:rPr lang="bg-BG" dirty="0" smtClean="0">
                <a:latin typeface="Consolas" panose="020B0609020204030204" pitchFamily="49" charset="0"/>
              </a:rPr>
              <a:t>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26022" y="3787523"/>
            <a:ext cx="3657599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(0,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0)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1) 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0) (1,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(0, -1) (1, 1) -&gt; 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87122" y="46638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83621" y="2345003"/>
            <a:ext cx="574479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72000" rIns="72000" bIns="7200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(left,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right)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judge.softuni.bg/Contests/Practice/Index/157#11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26105" y="3789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2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18413" y="3787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075477" y="4092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26105" y="4932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>
                <a:latin typeface="Consolas" panose="020B0609020204030204" pitchFamily="49" charset="0"/>
              </a:rPr>
              <a:t>3</a:t>
            </a:r>
            <a:endParaRPr lang="en-US" dirty="0" smtClean="0">
              <a:latin typeface="Consolas" panose="020B0609020204030204" pitchFamily="49" charset="0"/>
            </a:endParaRPr>
          </a:p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618413" y="4930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(-3, -3) (3, 3) -&gt; 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075477" y="5235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86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113799" cy="5287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Изпитът ще се състои от 6 задачи: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прости 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Чертане 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161212" y="2185502"/>
            <a:ext cx="4038600" cy="2996098"/>
            <a:chOff x="7313612" y="3176102"/>
            <a:chExt cx="4038600" cy="2996098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612" y="3176102"/>
              <a:ext cx="4038600" cy="299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7893506" y="4387272"/>
              <a:ext cx="1591374" cy="1433634"/>
              <a:chOff x="7886313" y="4405392"/>
              <a:chExt cx="1591374" cy="1433634"/>
            </a:xfrm>
          </p:grpSpPr>
          <p:sp>
            <p:nvSpPr>
              <p:cNvPr id="9" name="TextBox 8"/>
              <p:cNvSpPr txBox="1"/>
              <p:nvPr/>
            </p:nvSpPr>
            <p:spPr>
              <a:xfrm rot="576164">
                <a:off x="7886313" y="5157157"/>
                <a:ext cx="1591374" cy="681869"/>
              </a:xfrm>
              <a:prstGeom prst="roundRect">
                <a:avLst>
                  <a:gd name="adj" fmla="val 12778"/>
                </a:avLst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  <p:txBody>
              <a:bodyPr wrap="none" lIns="180000" tIns="72000" rIns="180000" bIns="7200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bg-BG" sz="3600" b="1" spc="50" dirty="0" smtClean="0">
                    <a:ln w="9525" cmpd="sng">
                      <a:solidFill>
                        <a:srgbClr val="FFA72A"/>
                      </a:solidFill>
                      <a:prstDash val="solid"/>
                    </a:ln>
                    <a:solidFill>
                      <a:srgbClr val="FFF0D9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изпит</a:t>
                </a:r>
                <a:endParaRPr lang="en-US" sz="36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" name="Straight Connector 2"/>
              <p:cNvCxnSpPr/>
              <p:nvPr/>
            </p:nvCxnSpPr>
            <p:spPr>
              <a:xfrm flipH="1">
                <a:off x="8462075" y="4405392"/>
                <a:ext cx="808845" cy="70904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8989017" y="4405392"/>
                <a:ext cx="281903" cy="80203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Подготовка за изпит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Java"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bg-BG" dirty="0" smtClean="0"/>
              <a:t>Какво да очакваме на изпита?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прости </a:t>
            </a:r>
            <a:r>
              <a:rPr lang="bg-BG" dirty="0" smtClean="0"/>
              <a:t>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Чертане </a:t>
            </a:r>
            <a:r>
              <a:rPr lang="bg-BG" dirty="0"/>
              <a:t>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40214" y="1600200"/>
            <a:ext cx="3564398" cy="4648200"/>
            <a:chOff x="7940214" y="1600200"/>
            <a:chExt cx="3564398" cy="4648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0214" y="1652366"/>
              <a:ext cx="3564398" cy="4596034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28357" y="1600200"/>
              <a:ext cx="1652255" cy="11911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32303"/>
            <a:ext cx="6781802" cy="1568497"/>
          </a:xfrm>
        </p:spPr>
        <p:txBody>
          <a:bodyPr/>
          <a:lstStyle/>
          <a:p>
            <a:r>
              <a:rPr lang="bg-BG" dirty="0" smtClean="0"/>
              <a:t>Практически изпит</a:t>
            </a:r>
            <a:br>
              <a:rPr lang="bg-BG" dirty="0" smtClean="0"/>
            </a:br>
            <a:r>
              <a:rPr lang="bg-BG" dirty="0" smtClean="0"/>
              <a:t>по програмиране</a:t>
            </a:r>
            <a:endParaRPr lang="en-US" dirty="0"/>
          </a:p>
        </p:txBody>
      </p:sp>
      <p:pic>
        <p:nvPicPr>
          <p:cNvPr id="2050" name="Picture 2" descr="https://softuni.bg/Files/UserFiles/ImageGallery/exam-at-softu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791991"/>
            <a:ext cx="6095998" cy="3425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hub4tech.com/sites/default/files/QuizLogo/webpage_coding_web_programming_html_script_php_code_website_application_java_css_development_editor_flat_design_icon-512_0.png?1449651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55" y="4114800"/>
            <a:ext cx="2182907" cy="21829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06" y="1371600"/>
            <a:ext cx="3156206" cy="236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"Кодиране за начинаещи"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(междинен изпит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Изпитът включва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Всички задачи имат открити и състезателни тестове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7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Междинният изпит </a:t>
            </a:r>
            <a:r>
              <a:rPr lang="bg-BG" dirty="0" smtClean="0">
                <a:sym typeface="Wingdings" panose="05000000000000000000" pitchFamily="2" charset="2"/>
              </a:rPr>
              <a:t>измерва напредъка на студентите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Включва целия учебен материал от част </a:t>
            </a:r>
            <a:r>
              <a:rPr lang="en-US" dirty="0">
                <a:sym typeface="Wingdings" panose="05000000000000000000" pitchFamily="2" charset="2"/>
              </a:rPr>
              <a:t>I</a:t>
            </a:r>
            <a:endParaRPr lang="bg-BG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Подготвя студентите за по-сложния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финален изпит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Препоръчваме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продължаване</a:t>
            </a:r>
            <a:r>
              <a:rPr lang="bg-BG" dirty="0" smtClean="0">
                <a:sym typeface="Wingdings" panose="05000000000000000000" pitchFamily="2" charset="2"/>
              </a:rPr>
              <a:t> напред в курса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междинен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380978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</a:t>
            </a:r>
            <a:r>
              <a:rPr lang="en-US" dirty="0" smtClean="0">
                <a:latin typeface="Consolas" pitchFamily="49" charset="0"/>
              </a:rPr>
              <a:t>75</a:t>
            </a:r>
            <a:r>
              <a:rPr lang="bg-BG" dirty="0" smtClean="0">
                <a:latin typeface="Consolas" pitchFamily="49" charset="0"/>
              </a:rPr>
              <a:t>%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Междинен изпит </a:t>
            </a:r>
            <a:r>
              <a:rPr lang="bg-BG" dirty="0" smtClean="0"/>
              <a:t>– 1</a:t>
            </a:r>
            <a:r>
              <a:rPr lang="en-US" dirty="0" smtClean="0"/>
              <a:t>5</a:t>
            </a:r>
            <a:r>
              <a:rPr lang="bg-BG" dirty="0" smtClean="0"/>
              <a:t>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5%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5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ru-RU" dirty="0" smtClean="0"/>
              <a:t>Задачи </a:t>
            </a:r>
            <a:r>
              <a:rPr lang="ru-RU" dirty="0"/>
              <a:t>с прости </a:t>
            </a:r>
            <a:r>
              <a:rPr lang="ru-RU" dirty="0" smtClean="0"/>
              <a:t>сметки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81862"/>
            <a:ext cx="10363200" cy="719034"/>
          </a:xfrm>
        </p:spPr>
        <p:txBody>
          <a:bodyPr/>
          <a:lstStyle/>
          <a:p>
            <a:r>
              <a:rPr lang="bg-BG" dirty="0" smtClean="0"/>
              <a:t>Пресмятания без проверки и цикли</a:t>
            </a:r>
            <a:endParaRPr lang="en-US" dirty="0"/>
          </a:p>
        </p:txBody>
      </p:sp>
      <p:pic>
        <p:nvPicPr>
          <p:cNvPr id="3074" name="Picture 2" descr="http://www.isco-pipe.com/workspace/uploads/images/1.4.7-calculation-tools_01_270x180-1442414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143000"/>
            <a:ext cx="5181598" cy="345439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3dgep.com/wp-content/uploads/2012/08/Visual-C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4648">
            <a:off x="1429346" y="19028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2.iconfinder.com/data/icons/metro-ui-icon-set/512/Visual_Studio_20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18045">
            <a:off x="8398530" y="2122847"/>
            <a:ext cx="1981198" cy="213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1535</Words>
  <Application>Microsoft Office PowerPoint</Application>
  <PresentationFormat>Custom</PresentationFormat>
  <Paragraphs>393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Подготовка за изпит</vt:lpstr>
      <vt:lpstr>Have a Question?</vt:lpstr>
      <vt:lpstr>Съдържание</vt:lpstr>
      <vt:lpstr>Практически изпит по програмиране</vt:lpstr>
      <vt:lpstr>Практически изпит</vt:lpstr>
      <vt:lpstr>Система за онлайн оценяване </vt:lpstr>
      <vt:lpstr>Резултати от междинен изпит</vt:lpstr>
      <vt:lpstr>Система за оценяване в курса</vt:lpstr>
      <vt:lpstr>Задачи с прости сметки</vt:lpstr>
      <vt:lpstr>Лице на триъгълник в равнината</vt:lpstr>
      <vt:lpstr>Пренасяне на тухли</vt:lpstr>
      <vt:lpstr>Задачи с единична проверка</vt:lpstr>
      <vt:lpstr>Точка върху отсечка</vt:lpstr>
      <vt:lpstr>Точка във фигура</vt:lpstr>
      <vt:lpstr>Задачи с по-сложни проверки</vt:lpstr>
      <vt:lpstr>Дата след 5 дни</vt:lpstr>
      <vt:lpstr>Суми от 3 числа</vt:lpstr>
      <vt:lpstr>Задачи с единичен цикъл</vt:lpstr>
      <vt:lpstr>Суми през 3</vt:lpstr>
      <vt:lpstr>Нарастващи елементи</vt:lpstr>
      <vt:lpstr>Чертане на фигурки на конзолата</vt:lpstr>
      <vt:lpstr>Перфектен диамант</vt:lpstr>
      <vt:lpstr>Правоъгълник със звездички в центъра</vt:lpstr>
      <vt:lpstr>Задачи с вложени цикли</vt:lpstr>
      <vt:lpstr>Четворки нарастващи числа</vt:lpstr>
      <vt:lpstr>Генериране на правоъгълници</vt:lpstr>
      <vt:lpstr>Какво научихме днес?</vt:lpstr>
      <vt:lpstr>Подготовка за изпит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Подготовка за изпит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2016-12-08T09:54:45Z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